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1" r:id="rId5"/>
    <p:sldId id="292" r:id="rId6"/>
    <p:sldId id="330" r:id="rId7"/>
    <p:sldId id="319" r:id="rId8"/>
    <p:sldId id="320" r:id="rId9"/>
    <p:sldId id="331" r:id="rId10"/>
    <p:sldId id="333" r:id="rId11"/>
    <p:sldId id="332" r:id="rId12"/>
    <p:sldId id="321" r:id="rId13"/>
    <p:sldId id="322" r:id="rId14"/>
    <p:sldId id="324" r:id="rId15"/>
    <p:sldId id="326" r:id="rId16"/>
    <p:sldId id="334" r:id="rId17"/>
    <p:sldId id="335" r:id="rId18"/>
    <p:sldId id="336" r:id="rId19"/>
    <p:sldId id="337" r:id="rId20"/>
    <p:sldId id="338" r:id="rId21"/>
    <p:sldId id="339"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8.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14.tiff"/></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533400"/>
            <a:ext cx="6019800" cy="586314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This prayer clarifies that the Holy Orders has an apostolic succession and that it is continued with the power of the Holy Spirit.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Even if the person called for priesthood is unworthy, the power of the divine Spirit makes him worthy. The prayer during the liturgy of the word reminds us about this fact: “ With the grace of the Holy Spirit, the status of actual priesthood is being granted through the imposition of hands.</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Though we are humble and insignificant, out of your mercy you have made us eligible to be worthy members of the body of your Church and render spiritual service to the faithful..”</a:t>
            </a:r>
          </a:p>
        </p:txBody>
      </p:sp>
      <p:pic>
        <p:nvPicPr>
          <p:cNvPr id="4" name="Picture 2"/>
          <p:cNvPicPr>
            <a:picLocks noChangeAspect="1" noChangeArrowheads="1"/>
          </p:cNvPicPr>
          <p:nvPr/>
        </p:nvPicPr>
        <p:blipFill>
          <a:blip r:embed="rId2" cstate="print"/>
          <a:srcRect/>
          <a:stretch>
            <a:fillRect/>
          </a:stretch>
        </p:blipFill>
        <p:spPr bwMode="auto">
          <a:xfrm>
            <a:off x="6629400" y="3200400"/>
            <a:ext cx="2209800" cy="3429000"/>
          </a:xfrm>
          <a:prstGeom prst="rect">
            <a:avLst/>
          </a:prstGeom>
          <a:noFill/>
          <a:ln w="9525">
            <a:solidFill>
              <a:schemeClr val="accent1"/>
            </a:solidFill>
            <a:miter lim="800000"/>
            <a:headEnd/>
            <a:tailEnd/>
          </a:ln>
          <a:effectLst/>
        </p:spPr>
      </p:pic>
      <p:pic>
        <p:nvPicPr>
          <p:cNvPr id="6" name="Picture 5" descr="mobile 032"/>
          <p:cNvPicPr>
            <a:picLocks noChangeAspect="1" noChangeArrowheads="1" noCrop="1"/>
          </p:cNvPicPr>
          <p:nvPr/>
        </p:nvPicPr>
        <p:blipFill>
          <a:blip r:embed="rId3" cstate="print"/>
          <a:srcRect/>
          <a:stretch>
            <a:fillRect/>
          </a:stretch>
        </p:blipFill>
        <p:spPr bwMode="auto">
          <a:xfrm rot="19266774">
            <a:off x="7049005" y="380062"/>
            <a:ext cx="1257057" cy="928432"/>
          </a:xfrm>
          <a:prstGeom prst="rect">
            <a:avLst/>
          </a:prstGeom>
          <a:noFill/>
          <a:ln w="9525">
            <a:noFill/>
            <a:miter lim="800000"/>
            <a:headEnd/>
            <a:tailEnd/>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p:cTn id="19"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4" end="4"/>
                                            </p:txEl>
                                          </p:spTgt>
                                        </p:tgtEl>
                                        <p:attrNameLst>
                                          <p:attrName>ppt_h</p:attrName>
                                        </p:attrNameLst>
                                      </p:cBhvr>
                                      <p:tavLst>
                                        <p:tav tm="0">
                                          <p:val>
                                            <p:fltVal val="0"/>
                                          </p:val>
                                        </p:tav>
                                        <p:tav tm="100000">
                                          <p:val>
                                            <p:strVal val="#ppt_h"/>
                                          </p:val>
                                        </p:tav>
                                      </p:tavLst>
                                    </p:anim>
                                  </p:childTnLst>
                                </p:cTn>
                              </p:par>
                              <p:par>
                                <p:cTn id="2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22"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3" descr="D:\10-31-2012\CMC TEXT\Malayalam\CATE CHISM STD 9\Std. IX Chapter 3\Blessing-2.tif"/>
          <p:cNvPicPr>
            <a:picLocks noChangeAspect="1" noChangeArrowheads="1"/>
          </p:cNvPicPr>
          <p:nvPr/>
        </p:nvPicPr>
        <p:blipFill>
          <a:blip r:embed="rId2" cstate="print"/>
          <a:srcRect t="4762"/>
          <a:stretch>
            <a:fillRect/>
          </a:stretch>
        </p:blipFill>
        <p:spPr bwMode="auto">
          <a:xfrm>
            <a:off x="1524000" y="152400"/>
            <a:ext cx="914400" cy="1524000"/>
          </a:xfrm>
          <a:prstGeom prst="rect">
            <a:avLst/>
          </a:prstGeom>
          <a:noFill/>
          <a:ln>
            <a:solidFill>
              <a:schemeClr val="accent1"/>
            </a:solidFill>
          </a:ln>
        </p:spPr>
      </p:pic>
      <p:sp>
        <p:nvSpPr>
          <p:cNvPr id="7" name="TextBox 6"/>
          <p:cNvSpPr txBox="1"/>
          <p:nvPr/>
        </p:nvSpPr>
        <p:spPr>
          <a:xfrm>
            <a:off x="228600" y="1783407"/>
            <a:ext cx="4953000" cy="469359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the prayer of the imposition of hands, the celebrant reminds of the special duties of a priest and also prays for the grace to execute them</a:t>
            </a:r>
            <a:r>
              <a:rPr lang="en-US" sz="2300" dirty="0">
                <a:latin typeface="Arial Narrow" pitchFamily="34" charset="0"/>
                <a:cs typeface="Times New Roman" pitchFamily="18" charset="0"/>
              </a:rPr>
              <a:t>.</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important duties of a priest, mentioned in this prayer, are preaching the word of truth, healing the sick laying hands on them, performing the ministries in the sanctuary with a clear conscience, officiating the sacraments of Reconciliation and Baptism and Matrimony</a:t>
            </a:r>
            <a:r>
              <a:rPr lang="en-US" sz="2300" dirty="0">
                <a:latin typeface="Arial Narrow" pitchFamily="34" charset="0"/>
                <a:cs typeface="Times New Roman" pitchFamily="18" charset="0"/>
              </a:rPr>
              <a:t>.</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Through these, a priest is executing the missions of Christ.</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2438400" y="207258"/>
            <a:ext cx="67056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PRIESTLY DUTIES</a:t>
            </a:r>
            <a:endParaRPr lang="en-US" sz="2500" b="1" dirty="0">
              <a:solidFill>
                <a:srgbClr val="FF00FF"/>
              </a:solidFill>
              <a:latin typeface="Cooper Std Black" pitchFamily="18" charset="0"/>
              <a:cs typeface="Times New Roman" pitchFamily="18" charset="0"/>
            </a:endParaRPr>
          </a:p>
        </p:txBody>
      </p:sp>
      <p:sp>
        <p:nvSpPr>
          <p:cNvPr id="6" name="Rounded Rectangle 5"/>
          <p:cNvSpPr/>
          <p:nvPr/>
        </p:nvSpPr>
        <p:spPr>
          <a:xfrm>
            <a:off x="5410200" y="1066800"/>
            <a:ext cx="3581400" cy="4572000"/>
          </a:xfrm>
          <a:prstGeom prst="roundRect">
            <a:avLst>
              <a:gd name="adj" fmla="val 7751"/>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486400" y="1143000"/>
            <a:ext cx="3429000" cy="2477601"/>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-2</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Group the children into four</a:t>
            </a:r>
          </a:p>
          <a:p>
            <a:pPr algn="ctr"/>
            <a:r>
              <a:rPr lang="en-US" sz="2100" dirty="0">
                <a:solidFill>
                  <a:srgbClr val="00B0F0"/>
                </a:solidFill>
                <a:latin typeface="Arial Narrow" pitchFamily="34" charset="0"/>
                <a:ea typeface="Tahoma" pitchFamily="34" charset="0"/>
                <a:cs typeface="Times New Roman" pitchFamily="18" charset="0"/>
              </a:rPr>
              <a:t>and ask them  to share the </a:t>
            </a:r>
          </a:p>
          <a:p>
            <a:pPr algn="ctr"/>
            <a:r>
              <a:rPr lang="en-US" sz="2100" dirty="0">
                <a:solidFill>
                  <a:srgbClr val="00B0F0"/>
                </a:solidFill>
                <a:latin typeface="Arial Narrow" pitchFamily="34" charset="0"/>
                <a:ea typeface="Tahoma" pitchFamily="34" charset="0"/>
                <a:cs typeface="Times New Roman" pitchFamily="18" charset="0"/>
              </a:rPr>
              <a:t>qualities that  you expect </a:t>
            </a:r>
          </a:p>
          <a:p>
            <a:pPr algn="ctr"/>
            <a:r>
              <a:rPr lang="en-US" sz="2100" dirty="0">
                <a:solidFill>
                  <a:srgbClr val="00B0F0"/>
                </a:solidFill>
                <a:latin typeface="Arial Narrow" pitchFamily="34" charset="0"/>
                <a:ea typeface="Tahoma" pitchFamily="34" charset="0"/>
                <a:cs typeface="Times New Roman" pitchFamily="18" charset="0"/>
              </a:rPr>
              <a:t> if one of you </a:t>
            </a:r>
          </a:p>
          <a:p>
            <a:pPr algn="ctr"/>
            <a:r>
              <a:rPr lang="en-US" sz="2100" dirty="0">
                <a:solidFill>
                  <a:srgbClr val="00B0F0"/>
                </a:solidFill>
                <a:latin typeface="Arial Narrow" pitchFamily="34" charset="0"/>
                <a:ea typeface="Tahoma" pitchFamily="34" charset="0"/>
                <a:cs typeface="Times New Roman" pitchFamily="18" charset="0"/>
              </a:rPr>
              <a:t>becomes a priest.</a:t>
            </a:r>
          </a:p>
        </p:txBody>
      </p:sp>
      <p:pic>
        <p:nvPicPr>
          <p:cNvPr id="11" name="Picture 5" descr="D:\10-31-2012\CMC TEXT\Malayalam\CATE CHISM STD 9\Std_IX_Chapter 5\Gospel.tif"/>
          <p:cNvPicPr>
            <a:picLocks noChangeAspect="1" noChangeArrowheads="1"/>
          </p:cNvPicPr>
          <p:nvPr/>
        </p:nvPicPr>
        <p:blipFill>
          <a:blip r:embed="rId3" cstate="print"/>
          <a:srcRect l="27451"/>
          <a:stretch>
            <a:fillRect/>
          </a:stretch>
        </p:blipFill>
        <p:spPr bwMode="auto">
          <a:xfrm>
            <a:off x="5410200" y="3657600"/>
            <a:ext cx="1790816" cy="1600200"/>
          </a:xfrm>
          <a:prstGeom prst="rect">
            <a:avLst/>
          </a:prstGeom>
          <a:noFill/>
          <a:ln>
            <a:solidFill>
              <a:schemeClr val="accent1"/>
            </a:solidFill>
          </a:ln>
        </p:spPr>
      </p:pic>
      <p:pic>
        <p:nvPicPr>
          <p:cNvPr id="12" name="Picture 6"/>
          <p:cNvPicPr>
            <a:picLocks noChangeAspect="1" noChangeArrowheads="1"/>
          </p:cNvPicPr>
          <p:nvPr/>
        </p:nvPicPr>
        <p:blipFill>
          <a:blip r:embed="rId4" cstate="print"/>
          <a:srcRect r="5263"/>
          <a:stretch>
            <a:fillRect/>
          </a:stretch>
        </p:blipFill>
        <p:spPr bwMode="auto">
          <a:xfrm>
            <a:off x="7239000" y="3657600"/>
            <a:ext cx="1742908" cy="1600200"/>
          </a:xfrm>
          <a:prstGeom prst="rect">
            <a:avLst/>
          </a:prstGeom>
          <a:noFill/>
          <a:ln w="9525">
            <a:solidFill>
              <a:schemeClr val="accent1"/>
            </a:solidFill>
            <a:miter lim="800000"/>
            <a:headEnd/>
            <a:tailEnd/>
          </a:ln>
          <a:effectLst/>
        </p:spPr>
      </p:pic>
      <p:pic>
        <p:nvPicPr>
          <p:cNvPr id="13" name="Picture 7" descr="D:\web photo\lession 9\2\Pope Ben Baptism_Of_Child.jpg"/>
          <p:cNvPicPr>
            <a:picLocks noChangeAspect="1" noChangeArrowheads="1"/>
          </p:cNvPicPr>
          <p:nvPr/>
        </p:nvPicPr>
        <p:blipFill>
          <a:blip r:embed="rId5" cstate="print"/>
          <a:srcRect/>
          <a:stretch>
            <a:fillRect/>
          </a:stretch>
        </p:blipFill>
        <p:spPr bwMode="auto">
          <a:xfrm>
            <a:off x="6096000" y="5282208"/>
            <a:ext cx="2251588" cy="1499592"/>
          </a:xfrm>
          <a:prstGeom prst="rect">
            <a:avLst/>
          </a:prstGeom>
          <a:noFill/>
          <a:ln>
            <a:solidFill>
              <a:schemeClr val="accent1"/>
            </a:solidFill>
          </a:ln>
        </p:spPr>
      </p:pic>
      <p:pic>
        <p:nvPicPr>
          <p:cNvPr id="14" name="Picture 2"/>
          <p:cNvPicPr>
            <a:picLocks noChangeAspect="1" noChangeArrowheads="1"/>
          </p:cNvPicPr>
          <p:nvPr/>
        </p:nvPicPr>
        <p:blipFill>
          <a:blip r:embed="rId6" cstate="print"/>
          <a:srcRect t="1961"/>
          <a:stretch>
            <a:fillRect/>
          </a:stretch>
        </p:blipFill>
        <p:spPr bwMode="auto">
          <a:xfrm>
            <a:off x="152400" y="152400"/>
            <a:ext cx="1295400" cy="152400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2" descr="D:\class psd\class 5\lession 1\image\039-039-The-Sermon-On-The-Mount.jpg"/>
          <p:cNvPicPr>
            <a:picLocks noChangeAspect="1" noChangeArrowheads="1"/>
          </p:cNvPicPr>
          <p:nvPr/>
        </p:nvPicPr>
        <p:blipFill>
          <a:blip r:embed="rId2" cstate="print"/>
          <a:srcRect r="6815"/>
          <a:stretch>
            <a:fillRect/>
          </a:stretch>
        </p:blipFill>
        <p:spPr bwMode="auto">
          <a:xfrm>
            <a:off x="6324600" y="2735059"/>
            <a:ext cx="1295399" cy="1836941"/>
          </a:xfrm>
          <a:prstGeom prst="rect">
            <a:avLst/>
          </a:prstGeom>
          <a:noFill/>
          <a:ln>
            <a:solidFill>
              <a:schemeClr val="accent1"/>
            </a:solidFill>
          </a:ln>
        </p:spPr>
      </p:pic>
      <p:pic>
        <p:nvPicPr>
          <p:cNvPr id="12" name="Picture 2"/>
          <p:cNvPicPr>
            <a:picLocks noChangeAspect="1" noChangeArrowheads="1"/>
          </p:cNvPicPr>
          <p:nvPr/>
        </p:nvPicPr>
        <p:blipFill>
          <a:blip r:embed="rId3" cstate="print"/>
          <a:srcRect/>
          <a:stretch>
            <a:fillRect/>
          </a:stretch>
        </p:blipFill>
        <p:spPr bwMode="auto">
          <a:xfrm>
            <a:off x="7620000" y="2743200"/>
            <a:ext cx="1447800" cy="1828800"/>
          </a:xfrm>
          <a:prstGeom prst="rect">
            <a:avLst/>
          </a:prstGeom>
          <a:noFill/>
          <a:ln w="9525">
            <a:solidFill>
              <a:schemeClr val="accent1"/>
            </a:solidFill>
            <a:miter lim="800000"/>
            <a:headEnd/>
            <a:tailEnd/>
          </a:ln>
          <a:effectLst/>
        </p:spPr>
      </p:pic>
      <p:sp>
        <p:nvSpPr>
          <p:cNvPr id="7" name="TextBox 6"/>
          <p:cNvSpPr txBox="1"/>
          <p:nvPr/>
        </p:nvSpPr>
        <p:spPr>
          <a:xfrm>
            <a:off x="228600" y="920889"/>
            <a:ext cx="6019800" cy="5632311"/>
          </a:xfrm>
          <a:prstGeom prst="rect">
            <a:avLst/>
          </a:prstGeom>
          <a:noFill/>
        </p:spPr>
        <p:txBody>
          <a:bodyPr wrap="square" rtlCol="0">
            <a:spAutoFit/>
          </a:bodyPr>
          <a:lstStyle/>
          <a:p>
            <a:pPr algn="just"/>
            <a:r>
              <a:rPr lang="en-US" sz="2250" dirty="0">
                <a:latin typeface="Arial Narrow" pitchFamily="34" charset="0"/>
                <a:cs typeface="Times New Roman" pitchFamily="18" charset="0"/>
              </a:rPr>
              <a:t>	The prophets were people appointed by God to converse with the people of Israel in the name of God and lead them to God after correcting their mistakes. Teaching is a prophetic mission. Jesus was the greatest God-sent prophet. </a:t>
            </a:r>
          </a:p>
          <a:p>
            <a:pPr algn="just"/>
            <a:r>
              <a:rPr lang="en-US" sz="2250" dirty="0">
                <a:latin typeface="Arial Narrow" pitchFamily="34" charset="0"/>
                <a:cs typeface="Times New Roman" pitchFamily="18" charset="0"/>
              </a:rPr>
              <a:t>	He was the greatest teacher the world has ever seen. He devoted his public life entirely to teach.  The churches, synagogues, hilltops, valleys, fields and even seashore were pulpits for him to teach. The priest, who partakes in Jesus' priesthood, is bound to teach. </a:t>
            </a:r>
          </a:p>
          <a:p>
            <a:pPr algn="just"/>
            <a:r>
              <a:rPr lang="en-US" sz="2250" dirty="0">
                <a:latin typeface="Arial Narrow" pitchFamily="34" charset="0"/>
                <a:cs typeface="Times New Roman" pitchFamily="18" charset="0"/>
              </a:rPr>
              <a:t>	The primary duty of a priest is to inform the good news of salvation to everyone.(Priests 4). It is the duty of a priest to impart authoritative knowledge pertaining to faith and morality to the people of God. He must execute this mission according to the teachings of the Church.</a:t>
            </a:r>
            <a:endParaRPr lang="en-US" sz="225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PRIEST- THE TEACHER</a:t>
            </a:r>
            <a:endParaRPr lang="en-US" sz="2500" b="1" dirty="0">
              <a:solidFill>
                <a:srgbClr val="00B0F0"/>
              </a:solidFill>
              <a:latin typeface="Cooper Std Black" pitchFamily="18" charset="0"/>
              <a:cs typeface="Times New Roman" pitchFamily="18" charset="0"/>
            </a:endParaRPr>
          </a:p>
        </p:txBody>
      </p:sp>
      <p:pic>
        <p:nvPicPr>
          <p:cNvPr id="9" name="Picture 2" descr="D:\10-31-2012\CMC TEXT\Malayalam\CATE CHISM STD 9\Std_IX_Chapter 5\Gospel.tif"/>
          <p:cNvPicPr>
            <a:picLocks noChangeAspect="1" noChangeArrowheads="1"/>
          </p:cNvPicPr>
          <p:nvPr/>
        </p:nvPicPr>
        <p:blipFill>
          <a:blip r:embed="rId4" cstate="print"/>
          <a:srcRect/>
          <a:stretch>
            <a:fillRect/>
          </a:stretch>
        </p:blipFill>
        <p:spPr bwMode="auto">
          <a:xfrm>
            <a:off x="6324600" y="4724400"/>
            <a:ext cx="2743200" cy="1828800"/>
          </a:xfrm>
          <a:prstGeom prst="rect">
            <a:avLst/>
          </a:prstGeom>
          <a:noFill/>
          <a:ln>
            <a:solidFill>
              <a:schemeClr val="accent1"/>
            </a:solidFill>
          </a:ln>
        </p:spPr>
      </p:pic>
      <p:pic>
        <p:nvPicPr>
          <p:cNvPr id="11" name="Picture 2"/>
          <p:cNvPicPr>
            <a:picLocks noChangeAspect="1" noChangeArrowheads="1"/>
          </p:cNvPicPr>
          <p:nvPr/>
        </p:nvPicPr>
        <p:blipFill>
          <a:blip r:embed="rId5" cstate="print"/>
          <a:srcRect/>
          <a:stretch>
            <a:fillRect/>
          </a:stretch>
        </p:blipFill>
        <p:spPr bwMode="auto">
          <a:xfrm>
            <a:off x="6324600" y="838200"/>
            <a:ext cx="2751641" cy="175260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590800" y="873978"/>
            <a:ext cx="6248400" cy="575542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priests of the old covenant were selected and ordained by God to celebrate sacrifices and offerings and thereby sanctify them. But, those sacrifices and offerings were too ineffective to transform the worshippers because they were mere shadows of the real</a:t>
            </a:r>
            <a:r>
              <a:rPr lang="en-US" sz="2300" dirty="0">
                <a:latin typeface="Arial Narrow" pitchFamily="34" charset="0"/>
                <a:cs typeface="Times New Roman" pitchFamily="18" charset="0"/>
              </a:rPr>
              <a:t>.</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On the other hand, Jesus, celebrating an eternal sacrifice and that too only once, could secure the sanctification - salvation - of the whole of humanity. The priest who partakes in the priesthood of Jesus is invited to sanctify the people of God.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He fulfills this mission through the sanctifying rituals of the holy </a:t>
            </a:r>
            <a:r>
              <a:rPr lang="en-US" sz="2300" dirty="0" err="1">
                <a:latin typeface="Arial Narrow" pitchFamily="34" charset="0"/>
                <a:cs typeface="Times New Roman" pitchFamily="18" charset="0"/>
              </a:rPr>
              <a:t>Qurbana</a:t>
            </a:r>
            <a:r>
              <a:rPr lang="en-US" sz="2300" dirty="0">
                <a:latin typeface="Arial Narrow" pitchFamily="34" charset="0"/>
                <a:cs typeface="Times New Roman" pitchFamily="18" charset="0"/>
              </a:rPr>
              <a:t> and the sacraments. His faith and sanctity in life and prayer are helpful for the sanctification of the people of God.</a:t>
            </a:r>
          </a:p>
        </p:txBody>
      </p:sp>
      <p:sp>
        <p:nvSpPr>
          <p:cNvPr id="5" name="TextBox 4"/>
          <p:cNvSpPr txBox="1"/>
          <p:nvPr/>
        </p:nvSpPr>
        <p:spPr>
          <a:xfrm>
            <a:off x="2438400" y="228600"/>
            <a:ext cx="67056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PRIEST - THE SANCTIFIER</a:t>
            </a:r>
            <a:endParaRPr lang="en-US" sz="2500" b="1" dirty="0">
              <a:solidFill>
                <a:srgbClr val="00B0F0"/>
              </a:solidFill>
              <a:latin typeface="Cooper Std Black" pitchFamily="18" charset="0"/>
              <a:cs typeface="Times New Roman" pitchFamily="18" charset="0"/>
            </a:endParaRPr>
          </a:p>
        </p:txBody>
      </p:sp>
      <p:pic>
        <p:nvPicPr>
          <p:cNvPr id="6" name="Picture 2" descr="C:\Users\user\Desktop\Bitmap in Lesson4.cdr.jpg"/>
          <p:cNvPicPr>
            <a:picLocks noChangeAspect="1" noChangeArrowheads="1"/>
          </p:cNvPicPr>
          <p:nvPr/>
        </p:nvPicPr>
        <p:blipFill>
          <a:blip r:embed="rId2" cstate="print"/>
          <a:srcRect t="3906" b="11531"/>
          <a:stretch>
            <a:fillRect/>
          </a:stretch>
        </p:blipFill>
        <p:spPr bwMode="auto">
          <a:xfrm>
            <a:off x="152399" y="1752600"/>
            <a:ext cx="2286000" cy="5029200"/>
          </a:xfrm>
          <a:prstGeom prst="rect">
            <a:avLst/>
          </a:prstGeom>
          <a:noFill/>
          <a:ln>
            <a:solidFill>
              <a:schemeClr val="accent1"/>
            </a:solidFill>
          </a:ln>
        </p:spPr>
      </p:pic>
      <p:pic>
        <p:nvPicPr>
          <p:cNvPr id="2051" name="Picture 3" descr="D:\class psd\class 5\lesson 12\image\Elijah-mormon1.jpg"/>
          <p:cNvPicPr>
            <a:picLocks noChangeAspect="1" noChangeArrowheads="1"/>
          </p:cNvPicPr>
          <p:nvPr/>
        </p:nvPicPr>
        <p:blipFill>
          <a:blip r:embed="rId3" cstate="print"/>
          <a:srcRect/>
          <a:stretch>
            <a:fillRect/>
          </a:stretch>
        </p:blipFill>
        <p:spPr bwMode="auto">
          <a:xfrm>
            <a:off x="152400" y="52388"/>
            <a:ext cx="2286000" cy="1700212"/>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914400"/>
            <a:ext cx="85344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God crowned and appointed kings to lead and protect Israel. Jesus is the true shepherd who sacrificed his life for his people. The priests are supposed to lead the flock through the pastures of grace and ultimately to heaven</a:t>
            </a:r>
            <a:r>
              <a:rPr lang="en-US" sz="2300" dirty="0">
                <a:latin typeface="Arial Narrow" pitchFamily="34" charset="0"/>
                <a:cs typeface="Times New Roman" pitchFamily="18" charset="0"/>
              </a:rPr>
              <a:t>.</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His leadership is that of service, not of authority. Jesus said: " The Son of Man has come not to be served, but to serve". A priest has to conduct the people of God from the slavery of sin to the freedom of the love of God.</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PRIEST - THE LEADER</a:t>
            </a:r>
            <a:endParaRPr lang="en-US" sz="2500" b="1" dirty="0">
              <a:solidFill>
                <a:srgbClr val="00B0F0"/>
              </a:solidFill>
              <a:latin typeface="Cooper Std Black" pitchFamily="18" charset="0"/>
              <a:cs typeface="Times New Roman" pitchFamily="18" charset="0"/>
            </a:endParaRPr>
          </a:p>
        </p:txBody>
      </p:sp>
      <p:pic>
        <p:nvPicPr>
          <p:cNvPr id="1026" name="Picture 2" descr="C:\Users\user\Desktop\shepherd_jesus230415_01.jpg"/>
          <p:cNvPicPr>
            <a:picLocks noChangeAspect="1" noChangeArrowheads="1"/>
          </p:cNvPicPr>
          <p:nvPr/>
        </p:nvPicPr>
        <p:blipFill>
          <a:blip r:embed="rId2" cstate="print"/>
          <a:srcRect/>
          <a:stretch>
            <a:fillRect/>
          </a:stretch>
        </p:blipFill>
        <p:spPr bwMode="auto">
          <a:xfrm>
            <a:off x="4648200" y="3581400"/>
            <a:ext cx="4114800" cy="3086100"/>
          </a:xfrm>
          <a:prstGeom prst="rect">
            <a:avLst/>
          </a:prstGeom>
          <a:noFill/>
          <a:ln>
            <a:solidFill>
              <a:schemeClr val="accent1"/>
            </a:solidFill>
          </a:ln>
        </p:spPr>
      </p:pic>
      <p:pic>
        <p:nvPicPr>
          <p:cNvPr id="1027" name="Picture 3" descr="D:\class psd\class 5\lesson 13\image\judges.png"/>
          <p:cNvPicPr>
            <a:picLocks noChangeAspect="1" noChangeArrowheads="1"/>
          </p:cNvPicPr>
          <p:nvPr/>
        </p:nvPicPr>
        <p:blipFill>
          <a:blip r:embed="rId3" cstate="print"/>
          <a:srcRect/>
          <a:stretch>
            <a:fillRect/>
          </a:stretch>
        </p:blipFill>
        <p:spPr bwMode="auto">
          <a:xfrm>
            <a:off x="76200" y="3505200"/>
            <a:ext cx="4506913" cy="3229436"/>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590800" y="914400"/>
            <a:ext cx="6324600" cy="575542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Just as Jesus selected and appointed the twelve disciples, he invites certain people, today, to execute his mission. We should be ready to respond to this. The sacrament of the Holy Orders, through which one is incorporated into the priesthood of Jesus is very sublime.</a:t>
            </a:r>
          </a:p>
          <a:p>
            <a:pPr algn="just"/>
            <a:r>
              <a:rPr lang="en-US" sz="2300" dirty="0">
                <a:latin typeface="Arial Narrow" pitchFamily="34" charset="0"/>
                <a:cs typeface="Times New Roman" pitchFamily="18" charset="0"/>
              </a:rPr>
              <a:t>	The hymn in the ritual of the Holy Orders is worthy of attention : ' How superior is the position you shoulder..." If God calls us for the excellent priesthood we must respond to the call. God has His own plans for all of us. When we live according to God's plan our life becomes </a:t>
            </a:r>
            <a:r>
              <a:rPr lang="en-US" sz="2300" dirty="0" err="1">
                <a:latin typeface="Arial Narrow" pitchFamily="34" charset="0"/>
                <a:cs typeface="Times New Roman" pitchFamily="18" charset="0"/>
              </a:rPr>
              <a:t>fruitiful</a:t>
            </a:r>
            <a:r>
              <a:rPr lang="en-US" sz="2300" dirty="0">
                <a:latin typeface="Arial Narrow" pitchFamily="34" charset="0"/>
                <a:cs typeface="Times New Roman" pitchFamily="18" charset="0"/>
              </a:rPr>
              <a:t>. We must pray incessantly to know what is God's plan for us</a:t>
            </a:r>
            <a:r>
              <a:rPr lang="en-US" sz="2300" dirty="0">
                <a:latin typeface="Arial Narrow" pitchFamily="34" charset="0"/>
                <a:cs typeface="Times New Roman" pitchFamily="18" charset="0"/>
              </a:rPr>
              <a:t>.</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Frequent reception of the  sacraments, Bible reading etc. are means to promote vocations to priesthood. We should  pray that God provides many good priests to the Church.</a:t>
            </a: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CALL TO PRIESTHOOD</a:t>
            </a:r>
            <a:endParaRPr lang="en-US" sz="2500" b="1" dirty="0">
              <a:solidFill>
                <a:srgbClr val="FF00FF"/>
              </a:solidFill>
              <a:latin typeface="Cooper Std Black" pitchFamily="18" charset="0"/>
              <a:cs typeface="Times New Roman" pitchFamily="18" charset="0"/>
            </a:endParaRPr>
          </a:p>
        </p:txBody>
      </p:sp>
      <p:pic>
        <p:nvPicPr>
          <p:cNvPr id="4" name="Picture 2" descr="C:\Users\user\Desktop\image.jpg"/>
          <p:cNvPicPr>
            <a:picLocks noChangeAspect="1" noChangeArrowheads="1"/>
          </p:cNvPicPr>
          <p:nvPr/>
        </p:nvPicPr>
        <p:blipFill>
          <a:blip r:embed="rId2" cstate="print"/>
          <a:srcRect/>
          <a:stretch>
            <a:fillRect/>
          </a:stretch>
        </p:blipFill>
        <p:spPr bwMode="auto">
          <a:xfrm>
            <a:off x="208707" y="4743450"/>
            <a:ext cx="2209800" cy="1657350"/>
          </a:xfrm>
          <a:prstGeom prst="rect">
            <a:avLst/>
          </a:prstGeom>
          <a:noFill/>
          <a:ln>
            <a:solidFill>
              <a:schemeClr val="accent1"/>
            </a:solidFill>
          </a:ln>
        </p:spPr>
      </p:pic>
      <p:pic>
        <p:nvPicPr>
          <p:cNvPr id="8" name="Picture 2" descr="C:\Users\user\Desktop\Bitmap in Lesson1.cdr.jpg"/>
          <p:cNvPicPr>
            <a:picLocks noChangeAspect="1" noChangeArrowheads="1"/>
          </p:cNvPicPr>
          <p:nvPr/>
        </p:nvPicPr>
        <p:blipFill>
          <a:blip r:embed="rId3" cstate="print"/>
          <a:srcRect/>
          <a:stretch>
            <a:fillRect/>
          </a:stretch>
        </p:blipFill>
        <p:spPr bwMode="auto">
          <a:xfrm flipH="1">
            <a:off x="208707" y="1162050"/>
            <a:ext cx="2229693" cy="3500595"/>
          </a:xfrm>
          <a:prstGeom prst="rect">
            <a:avLst/>
          </a:prstGeom>
          <a:ln>
            <a:solidFill>
              <a:schemeClr val="accent1"/>
            </a:solidFill>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(2 Tim. 1 : 3 - 14)</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"And one does not presume to take this </a:t>
            </a:r>
            <a:r>
              <a:rPr lang="en-US" sz="3000" dirty="0" err="1">
                <a:solidFill>
                  <a:schemeClr val="tx1"/>
                </a:solidFill>
                <a:latin typeface="Arial Narrow" pitchFamily="34" charset="0"/>
                <a:cs typeface="Times New Roman" pitchFamily="18" charset="0"/>
              </a:rPr>
              <a:t>honour</a:t>
            </a:r>
            <a:r>
              <a:rPr lang="en-US" sz="3000" dirty="0">
                <a:solidFill>
                  <a:schemeClr val="tx1"/>
                </a:solidFill>
                <a:latin typeface="Arial Narrow" pitchFamily="34" charset="0"/>
                <a:cs typeface="Times New Roman" pitchFamily="18" charset="0"/>
              </a:rPr>
              <a:t>, </a:t>
            </a:r>
          </a:p>
          <a:p>
            <a:pPr algn="ctr">
              <a:buNone/>
            </a:pPr>
            <a:r>
              <a:rPr lang="en-US" sz="3000" dirty="0">
                <a:solidFill>
                  <a:schemeClr val="tx1"/>
                </a:solidFill>
                <a:latin typeface="Arial Narrow" pitchFamily="34" charset="0"/>
                <a:cs typeface="Times New Roman" pitchFamily="18" charset="0"/>
              </a:rPr>
              <a:t>but takes it only when called by God just as Aaron was“. (Heb. 5: 4)</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152400" y="3124200"/>
            <a:ext cx="6781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Jesus who asked us to pray to send </a:t>
            </a:r>
          </a:p>
          <a:p>
            <a:pPr algn="ctr">
              <a:buNone/>
            </a:pPr>
            <a:r>
              <a:rPr lang="en-US" sz="3000" dirty="0">
                <a:solidFill>
                  <a:schemeClr val="tx1"/>
                </a:solidFill>
                <a:latin typeface="Arial Narrow" pitchFamily="34" charset="0"/>
                <a:cs typeface="Times New Roman" pitchFamily="18" charset="0"/>
              </a:rPr>
              <a:t>people to the field of harvest, we pray that you give us many priests, religious and lay apostles.</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862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pray for the priests daily.</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12</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SACRAMENT OF HOLY ORDERS</a:t>
            </a:r>
          </a:p>
        </p:txBody>
      </p:sp>
      <p:pic>
        <p:nvPicPr>
          <p:cNvPr id="6" name="Picture 2" descr="C:\Users\user\Desktop\image.jpg"/>
          <p:cNvPicPr>
            <a:picLocks noChangeAspect="1" noChangeArrowheads="1"/>
          </p:cNvPicPr>
          <p:nvPr/>
        </p:nvPicPr>
        <p:blipFill>
          <a:blip r:embed="rId2" cstate="print"/>
          <a:srcRect/>
          <a:stretch>
            <a:fillRect/>
          </a:stretch>
        </p:blipFill>
        <p:spPr bwMode="auto">
          <a:xfrm>
            <a:off x="1701800" y="2362200"/>
            <a:ext cx="5689600" cy="4267200"/>
          </a:xfrm>
          <a:prstGeom prst="rect">
            <a:avLst/>
          </a:prstGeom>
          <a:noFill/>
          <a:ln>
            <a:solidFill>
              <a:schemeClr val="accent1"/>
            </a:solidFill>
          </a:ln>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914400"/>
            <a:ext cx="8991600" cy="51054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152400" y="2133600"/>
            <a:ext cx="8763000" cy="914400"/>
          </a:xfrm>
        </p:spPr>
        <p:txBody>
          <a:bodyPr>
            <a:noAutofit/>
          </a:bodyPr>
          <a:lstStyle/>
          <a:p>
            <a:pPr marL="0" indent="347663" algn="just">
              <a:buNone/>
            </a:pPr>
            <a:r>
              <a:rPr lang="en-US" sz="2850" dirty="0">
                <a:solidFill>
                  <a:schemeClr val="tx1"/>
                </a:solidFill>
                <a:latin typeface="Arial Narrow" pitchFamily="34" charset="0"/>
                <a:cs typeface="Times New Roman" pitchFamily="18" charset="0"/>
              </a:rPr>
              <a:t>	The priests, through the sacrament of the Holy </a:t>
            </a:r>
            <a:r>
              <a:rPr lang="en-US" sz="2850" dirty="0">
                <a:solidFill>
                  <a:schemeClr val="tx1"/>
                </a:solidFill>
                <a:latin typeface="Arial Narrow" pitchFamily="34" charset="0"/>
                <a:cs typeface="Times New Roman" pitchFamily="18" charset="0"/>
              </a:rPr>
              <a:t>Orders, </a:t>
            </a:r>
            <a:r>
              <a:rPr lang="en-US" sz="2850" dirty="0" err="1">
                <a:solidFill>
                  <a:schemeClr val="tx1"/>
                </a:solidFill>
                <a:latin typeface="Arial Narrow" pitchFamily="34" charset="0"/>
                <a:cs typeface="Times New Roman" pitchFamily="18" charset="0"/>
              </a:rPr>
              <a:t>recieve</a:t>
            </a:r>
            <a:r>
              <a:rPr lang="en-US" sz="2850" dirty="0">
                <a:solidFill>
                  <a:schemeClr val="tx1"/>
                </a:solidFill>
                <a:latin typeface="Arial Narrow" pitchFamily="34" charset="0"/>
                <a:cs typeface="Times New Roman" pitchFamily="18" charset="0"/>
              </a:rPr>
              <a:t> </a:t>
            </a:r>
            <a:r>
              <a:rPr lang="en-US" sz="2850" dirty="0">
                <a:solidFill>
                  <a:schemeClr val="tx1"/>
                </a:solidFill>
                <a:latin typeface="Arial Narrow" pitchFamily="34" charset="0"/>
                <a:cs typeface="Times New Roman" pitchFamily="18" charset="0"/>
              </a:rPr>
              <a:t>the perfect image of Jesus, the high priest. The priests being the ministers of Jesus, the head of the Church and the co-workers of the bishops, must engage in building up  the Church, the full body of Christ. Like all Christians, they too have received the signs of divine vocation and grace in the consecration of baptism. So they are enabled and obliged even in the midst of human weakness to seek perfection.  (Priests 12)</a:t>
            </a:r>
          </a:p>
        </p:txBody>
      </p:sp>
      <p:sp>
        <p:nvSpPr>
          <p:cNvPr id="16" name="Sun 15"/>
          <p:cNvSpPr/>
          <p:nvPr/>
        </p:nvSpPr>
        <p:spPr>
          <a:xfrm>
            <a:off x="4114800" y="58674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762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1905000"/>
            <a:ext cx="8382000" cy="1447800"/>
          </a:xfrm>
        </p:spPr>
        <p:txBody>
          <a:bodyPr>
            <a:noAutofit/>
          </a:bodyPr>
          <a:lstStyle/>
          <a:p>
            <a:pPr marL="347663" indent="-347663" algn="just">
              <a:buNone/>
            </a:pPr>
            <a:r>
              <a:rPr lang="en-US" sz="2900" dirty="0">
                <a:solidFill>
                  <a:schemeClr val="tx1"/>
                </a:solidFill>
                <a:latin typeface="Arial Narrow" pitchFamily="34" charset="0"/>
                <a:cs typeface="Times New Roman" pitchFamily="18" charset="0"/>
              </a:rPr>
              <a:t>1. How does a priest become the mediator between God and man?</a:t>
            </a:r>
          </a:p>
          <a:p>
            <a:pPr marL="347663" indent="-347663" algn="just">
              <a:buNone/>
            </a:pPr>
            <a:r>
              <a:rPr lang="en-US" sz="2900" dirty="0">
                <a:solidFill>
                  <a:schemeClr val="tx1"/>
                </a:solidFill>
                <a:latin typeface="Arial Narrow" pitchFamily="34" charset="0"/>
                <a:cs typeface="Times New Roman" pitchFamily="18" charset="0"/>
              </a:rPr>
              <a:t>2. Write a short note: Common priesthood and ministerial priesthood.</a:t>
            </a:r>
          </a:p>
          <a:p>
            <a:pPr marL="347663" indent="-347663" algn="just">
              <a:buNone/>
            </a:pPr>
            <a:r>
              <a:rPr lang="en-US" sz="2900" dirty="0">
                <a:solidFill>
                  <a:schemeClr val="tx1"/>
                </a:solidFill>
                <a:latin typeface="Arial Narrow" pitchFamily="34" charset="0"/>
                <a:cs typeface="Times New Roman" pitchFamily="18" charset="0"/>
              </a:rPr>
              <a:t>3. One becomes a priest with the blessings of the Holy Spirit - Elucidate.</a:t>
            </a:r>
          </a:p>
          <a:p>
            <a:pPr marL="347663" indent="-347663" algn="just">
              <a:buNone/>
            </a:pPr>
            <a:r>
              <a:rPr lang="en-US" sz="2900" dirty="0">
                <a:solidFill>
                  <a:schemeClr val="tx1"/>
                </a:solidFill>
                <a:latin typeface="Arial Narrow" pitchFamily="34" charset="0"/>
                <a:cs typeface="Times New Roman" pitchFamily="18" charset="0"/>
              </a:rPr>
              <a:t>4. What are the duties of a priest?</a:t>
            </a:r>
          </a:p>
          <a:p>
            <a:pPr marL="347663" indent="-347663" algn="just">
              <a:buNone/>
            </a:pPr>
            <a:r>
              <a:rPr lang="en-US" sz="2900" dirty="0">
                <a:solidFill>
                  <a:schemeClr val="tx1"/>
                </a:solidFill>
                <a:latin typeface="Arial Narrow" pitchFamily="34" charset="0"/>
                <a:cs typeface="Times New Roman" pitchFamily="18" charset="0"/>
              </a:rPr>
              <a:t>5. What all should be done to promote vocation to priesthood and religious life?</a:t>
            </a:r>
            <a:endParaRPr lang="en-US" sz="2900" dirty="0">
              <a:solidFill>
                <a:schemeClr val="tx1"/>
              </a:solidFill>
              <a:latin typeface="Arial Narrow" pitchFamily="34" charset="0"/>
              <a:cs typeface="Times New Roman" pitchFamily="18" charset="0"/>
            </a:endParaRP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859881"/>
            <a:ext cx="8686800" cy="3693319"/>
          </a:xfrm>
          <a:prstGeom prst="rect">
            <a:avLst/>
          </a:prstGeom>
          <a:noFill/>
        </p:spPr>
        <p:txBody>
          <a:bodyPr wrap="square" rtlCol="0">
            <a:spAutoFit/>
          </a:bodyPr>
          <a:lstStyle/>
          <a:p>
            <a:pPr algn="just"/>
            <a:r>
              <a:rPr lang="en-US" sz="2600" dirty="0">
                <a:latin typeface="Arial Narrow" pitchFamily="34" charset="0"/>
                <a:cs typeface="Times New Roman" pitchFamily="18" charset="0"/>
              </a:rPr>
              <a:t>	As Jesus walked by the sea of Galilee, he saw two brothers, Simon, who is called Peter, and Andrew   his brother, casting a net into the sea for they were fishermen. And he said to them</a:t>
            </a:r>
            <a:r>
              <a:rPr lang="en-US" sz="2600" dirty="0">
                <a:solidFill>
                  <a:srgbClr val="00B0F0"/>
                </a:solidFill>
                <a:latin typeface="Arial Narrow" pitchFamily="34" charset="0"/>
                <a:cs typeface="Times New Roman" pitchFamily="18" charset="0"/>
              </a:rPr>
              <a:t>: “Follow me and I will make you fish for people”.</a:t>
            </a:r>
            <a:r>
              <a:rPr lang="en-US" sz="2600" dirty="0">
                <a:latin typeface="Arial Narrow" pitchFamily="34" charset="0"/>
                <a:cs typeface="Times New Roman" pitchFamily="18" charset="0"/>
              </a:rPr>
              <a:t> (Mt.4:18-20). </a:t>
            </a:r>
          </a:p>
          <a:p>
            <a:pPr algn="just"/>
            <a:r>
              <a:rPr lang="en-US" sz="2600" dirty="0">
                <a:latin typeface="Arial Narrow" pitchFamily="34" charset="0"/>
                <a:cs typeface="Times New Roman" pitchFamily="18" charset="0"/>
              </a:rPr>
              <a:t>	This is a beautiful scene depicting how Jesus  invites the disciples to serve in the kingdom of God, he planned to institute. And they, leaving   their parents and everything, followed Jesus. </a:t>
            </a:r>
            <a:r>
              <a:rPr lang="en-US" sz="2600" dirty="0">
                <a:solidFill>
                  <a:srgbClr val="FF0000"/>
                </a:solidFill>
                <a:latin typeface="Arial Narrow" pitchFamily="34" charset="0"/>
                <a:cs typeface="Times New Roman" pitchFamily="18" charset="0"/>
              </a:rPr>
              <a:t>The service of the kingdom of God is, at present, entrusted to the priests. This mission will be rendered in the Church until the end of the world.</a:t>
            </a:r>
          </a:p>
        </p:txBody>
      </p:sp>
      <p:pic>
        <p:nvPicPr>
          <p:cNvPr id="4" name="Picture 2"/>
          <p:cNvPicPr>
            <a:picLocks noChangeAspect="1" noChangeArrowheads="1"/>
          </p:cNvPicPr>
          <p:nvPr/>
        </p:nvPicPr>
        <p:blipFill>
          <a:blip r:embed="rId2" cstate="print"/>
          <a:srcRect/>
          <a:stretch>
            <a:fillRect/>
          </a:stretch>
        </p:blipFill>
        <p:spPr bwMode="auto">
          <a:xfrm>
            <a:off x="2634513" y="152400"/>
            <a:ext cx="3918687" cy="266700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2783681"/>
            <a:ext cx="8458200" cy="3693319"/>
          </a:xfrm>
          <a:prstGeom prst="rect">
            <a:avLst/>
          </a:prstGeom>
          <a:noFill/>
        </p:spPr>
        <p:txBody>
          <a:bodyPr wrap="square" rtlCol="0">
            <a:spAutoFit/>
          </a:bodyPr>
          <a:lstStyle/>
          <a:p>
            <a:pPr algn="just"/>
            <a:r>
              <a:rPr lang="en-US" sz="2600" dirty="0">
                <a:latin typeface="Arial Narrow" pitchFamily="34" charset="0"/>
                <a:cs typeface="Times New Roman" pitchFamily="18" charset="0"/>
              </a:rPr>
              <a:t>	God selected Israel as a kingdom of priests and a holy nation. He selected the tribe of Levi especially  for  the  liturgical service;  they were appointed to offer gifts  and sacrifices. </a:t>
            </a:r>
          </a:p>
          <a:p>
            <a:pPr algn="just"/>
            <a:r>
              <a:rPr lang="en-US" sz="2600" dirty="0">
                <a:latin typeface="Arial Narrow" pitchFamily="34" charset="0"/>
                <a:cs typeface="Times New Roman" pitchFamily="18" charset="0"/>
              </a:rPr>
              <a:t>	The sacrifices and priesthood of the old covenant were merely shadows of the sacrifice and priesthood of the new covenant to be perfected through Jesus. </a:t>
            </a:r>
          </a:p>
          <a:p>
            <a:pPr algn="just"/>
            <a:r>
              <a:rPr lang="en-US" sz="2600" dirty="0">
                <a:solidFill>
                  <a:srgbClr val="00B0F0"/>
                </a:solidFill>
                <a:latin typeface="Arial Narrow" pitchFamily="34" charset="0"/>
                <a:cs typeface="Times New Roman" pitchFamily="18" charset="0"/>
              </a:rPr>
              <a:t>	“..When Christ has offered for all time a single sacrifice for sins, he sat down at the right hand of God…. by a single offering he has perfected for all time those who are sanctified”.</a:t>
            </a:r>
          </a:p>
        </p:txBody>
      </p:sp>
      <p:sp>
        <p:nvSpPr>
          <p:cNvPr id="6" name="TextBox 5"/>
          <p:cNvSpPr txBox="1"/>
          <p:nvPr/>
        </p:nvSpPr>
        <p:spPr>
          <a:xfrm>
            <a:off x="4419600" y="577840"/>
            <a:ext cx="47244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PRIESTHOOD IN THE OLD TESTAMENT</a:t>
            </a:r>
            <a:endParaRPr lang="en-US" sz="3500" b="1" dirty="0">
              <a:solidFill>
                <a:srgbClr val="FF00FF"/>
              </a:solidFill>
              <a:latin typeface="Cooper Std Black" pitchFamily="18" charset="0"/>
              <a:cs typeface="Times New Roman" pitchFamily="18" charset="0"/>
            </a:endParaRPr>
          </a:p>
        </p:txBody>
      </p:sp>
      <p:pic>
        <p:nvPicPr>
          <p:cNvPr id="8" name="Picture 2" descr="D:\web photo\lession 9\Grape Harvest1.jpg"/>
          <p:cNvPicPr>
            <a:picLocks noChangeAspect="1" noChangeArrowheads="1"/>
          </p:cNvPicPr>
          <p:nvPr/>
        </p:nvPicPr>
        <p:blipFill>
          <a:blip r:embed="rId2" cstate="print"/>
          <a:srcRect/>
          <a:stretch>
            <a:fillRect/>
          </a:stretch>
        </p:blipFill>
        <p:spPr bwMode="auto">
          <a:xfrm>
            <a:off x="-1" y="0"/>
            <a:ext cx="4401717" cy="2514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021681"/>
            <a:ext cx="5867400" cy="3693319"/>
          </a:xfrm>
          <a:prstGeom prst="rect">
            <a:avLst/>
          </a:prstGeom>
          <a:noFill/>
        </p:spPr>
        <p:txBody>
          <a:bodyPr wrap="square" rtlCol="0">
            <a:spAutoFit/>
          </a:bodyPr>
          <a:lstStyle/>
          <a:p>
            <a:pPr algn="just"/>
            <a:r>
              <a:rPr lang="en-US" sz="2600" dirty="0">
                <a:latin typeface="Arial Narrow" pitchFamily="34" charset="0"/>
                <a:cs typeface="Times New Roman" pitchFamily="18" charset="0"/>
              </a:rPr>
              <a:t>	The word 'priest' means one who is placed in front. Yes, God places him in front of the people; at the same time, he is placed in front of God by the Church. </a:t>
            </a:r>
          </a:p>
          <a:p>
            <a:pPr algn="just"/>
            <a:r>
              <a:rPr lang="en-US" sz="2600" dirty="0">
                <a:latin typeface="Arial Narrow" pitchFamily="34" charset="0"/>
                <a:cs typeface="Times New Roman" pitchFamily="18" charset="0"/>
              </a:rPr>
              <a:t>	Jesus is the one mediator between God and man. (Tim. 2: 5). The priest, through his priesthood, shares the eternal priesthood o f Jesus. Thus, he acts as the mediator between God and man.</a:t>
            </a:r>
            <a:endParaRPr lang="en-US" sz="2600" dirty="0">
              <a:solidFill>
                <a:srgbClr val="FF0000"/>
              </a:solidFill>
              <a:latin typeface="Arial Narrow" pitchFamily="34" charset="0"/>
              <a:cs typeface="Times New Roman" pitchFamily="18" charset="0"/>
            </a:endParaRPr>
          </a:p>
        </p:txBody>
      </p:sp>
      <p:sp>
        <p:nvSpPr>
          <p:cNvPr id="5" name="TextBox 4"/>
          <p:cNvSpPr txBox="1"/>
          <p:nvPr/>
        </p:nvSpPr>
        <p:spPr>
          <a:xfrm>
            <a:off x="0" y="533400"/>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PRIEST - </a:t>
            </a:r>
            <a:r>
              <a:rPr lang="en-US" sz="3500" b="1" dirty="0">
                <a:solidFill>
                  <a:srgbClr val="FF00FF"/>
                </a:solidFill>
                <a:latin typeface="Cooper Std Black" pitchFamily="18" charset="0"/>
                <a:cs typeface="Times New Roman" pitchFamily="18" charset="0"/>
              </a:rPr>
              <a:t>ONE</a:t>
            </a:r>
            <a:r>
              <a:rPr lang="en-US" sz="3500" b="1" dirty="0">
                <a:solidFill>
                  <a:srgbClr val="FF00FF"/>
                </a:solidFill>
                <a:latin typeface="Cooper Std Black" pitchFamily="18" charset="0"/>
                <a:cs typeface="Times New Roman" pitchFamily="18" charset="0"/>
              </a:rPr>
              <a:t> WHO IS PLACED IN THE FRONT</a:t>
            </a:r>
            <a:endParaRPr lang="en-US" sz="2500" b="1" dirty="0">
              <a:solidFill>
                <a:srgbClr val="FF00FF"/>
              </a:solidFill>
              <a:latin typeface="Cooper Std Black" pitchFamily="18" charset="0"/>
              <a:cs typeface="Times New Roman" pitchFamily="18" charset="0"/>
            </a:endParaRPr>
          </a:p>
        </p:txBody>
      </p:sp>
      <p:pic>
        <p:nvPicPr>
          <p:cNvPr id="9" name="Picture 2" descr="D:\10-31-2012\CMC TEXT\Malayalam\CATE CHISM STD 9\Std_IX_Chapter 6\Beseeching prayer.tif"/>
          <p:cNvPicPr>
            <a:picLocks noChangeAspect="1" noChangeArrowheads="1"/>
          </p:cNvPicPr>
          <p:nvPr/>
        </p:nvPicPr>
        <p:blipFill>
          <a:blip r:embed="rId2" cstate="print"/>
          <a:srcRect l="6943" r="6542"/>
          <a:stretch>
            <a:fillRect/>
          </a:stretch>
        </p:blipFill>
        <p:spPr bwMode="auto">
          <a:xfrm>
            <a:off x="6366209" y="1600199"/>
            <a:ext cx="2777791" cy="4419601"/>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 y="859334"/>
            <a:ext cx="4648200" cy="5693866"/>
          </a:xfrm>
          <a:prstGeom prst="rect">
            <a:avLst/>
          </a:prstGeom>
          <a:noFill/>
        </p:spPr>
        <p:txBody>
          <a:bodyPr wrap="square" rtlCol="0">
            <a:spAutoFit/>
          </a:bodyPr>
          <a:lstStyle/>
          <a:p>
            <a:pPr algn="just"/>
            <a:r>
              <a:rPr lang="en-US" sz="2600" dirty="0">
                <a:latin typeface="Arial Narrow" pitchFamily="34" charset="0"/>
                <a:cs typeface="Times New Roman" pitchFamily="18" charset="0"/>
              </a:rPr>
              <a:t>	</a:t>
            </a:r>
            <a:r>
              <a:rPr lang="en-US" sz="2600" dirty="0">
                <a:solidFill>
                  <a:srgbClr val="00B0F0"/>
                </a:solidFill>
                <a:latin typeface="Arial Narrow" pitchFamily="34" charset="0"/>
                <a:cs typeface="Times New Roman" pitchFamily="18" charset="0"/>
              </a:rPr>
              <a:t>All baptized are incorporated into the priesthood of Jesus. This is the common priesthood of the people of God. “.</a:t>
            </a:r>
            <a:r>
              <a:rPr lang="en-US" sz="2600" dirty="0">
                <a:latin typeface="Arial Narrow" pitchFamily="34" charset="0"/>
                <a:cs typeface="Times New Roman" pitchFamily="18" charset="0"/>
              </a:rPr>
              <a:t>.</a:t>
            </a:r>
            <a:r>
              <a:rPr lang="en-US" sz="2600" dirty="0">
                <a:solidFill>
                  <a:srgbClr val="FF00FF"/>
                </a:solidFill>
                <a:latin typeface="Arial Narrow" pitchFamily="34" charset="0"/>
                <a:cs typeface="Times New Roman" pitchFamily="18" charset="0"/>
              </a:rPr>
              <a:t>You are a chosen race, a royal priesthood, a holy nation, God's own people”</a:t>
            </a:r>
            <a:r>
              <a:rPr lang="en-US" sz="2600" dirty="0">
                <a:latin typeface="Arial Narrow" pitchFamily="34" charset="0"/>
                <a:cs typeface="Times New Roman" pitchFamily="18" charset="0"/>
              </a:rPr>
              <a:t> (1Peter. 2: 9) </a:t>
            </a:r>
          </a:p>
          <a:p>
            <a:pPr algn="just"/>
            <a:endParaRPr lang="en-US" sz="2600" dirty="0">
              <a:latin typeface="Arial Narrow" pitchFamily="34" charset="0"/>
              <a:cs typeface="Times New Roman" pitchFamily="18" charset="0"/>
            </a:endParaRPr>
          </a:p>
          <a:p>
            <a:pPr algn="just"/>
            <a:r>
              <a:rPr lang="en-US" sz="2600" dirty="0">
                <a:latin typeface="Arial Narrow" pitchFamily="34" charset="0"/>
                <a:cs typeface="Times New Roman" pitchFamily="18" charset="0"/>
              </a:rPr>
              <a:t>	St. Peter refers, here, to the common priesthood.  Common priesthood exhorts us to carry on our life and activities in a spirit of sacrificial offering and thus introduce Jesus to all around us.</a:t>
            </a:r>
            <a:endParaRPr lang="en-US" sz="26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COMMON PRIESTHOOD</a:t>
            </a:r>
            <a:endParaRPr lang="en-US" sz="2500" b="1" dirty="0">
              <a:solidFill>
                <a:srgbClr val="FF00FF"/>
              </a:solidFill>
              <a:latin typeface="Cooper Std Black" pitchFamily="18" charset="0"/>
              <a:cs typeface="Times New Roman" pitchFamily="18" charset="0"/>
            </a:endParaRPr>
          </a:p>
        </p:txBody>
      </p:sp>
      <p:sp>
        <p:nvSpPr>
          <p:cNvPr id="6" name="Flowchart: Alternate Process 5"/>
          <p:cNvSpPr/>
          <p:nvPr/>
        </p:nvSpPr>
        <p:spPr>
          <a:xfrm>
            <a:off x="5181600" y="1905000"/>
            <a:ext cx="3962400" cy="4572000"/>
          </a:xfrm>
          <a:prstGeom prst="flowChartAlternateProcess">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486400" y="3770799"/>
            <a:ext cx="3429000" cy="2477601"/>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Read in groups chapter nine </a:t>
            </a:r>
          </a:p>
          <a:p>
            <a:pPr algn="ctr"/>
            <a:r>
              <a:rPr lang="en-US" sz="2100" dirty="0">
                <a:solidFill>
                  <a:srgbClr val="00B0F0"/>
                </a:solidFill>
                <a:latin typeface="Arial Narrow" pitchFamily="34" charset="0"/>
                <a:ea typeface="Tahoma" pitchFamily="34" charset="0"/>
                <a:cs typeface="Times New Roman" pitchFamily="18" charset="0"/>
              </a:rPr>
              <a:t>of the letter to the Hebrews </a:t>
            </a:r>
          </a:p>
          <a:p>
            <a:pPr algn="ctr"/>
            <a:r>
              <a:rPr lang="en-US" sz="2100" dirty="0">
                <a:solidFill>
                  <a:srgbClr val="00B0F0"/>
                </a:solidFill>
                <a:latin typeface="Arial Narrow" pitchFamily="34" charset="0"/>
                <a:ea typeface="Tahoma" pitchFamily="34" charset="0"/>
                <a:cs typeface="Times New Roman" pitchFamily="18" charset="0"/>
              </a:rPr>
              <a:t>and compare the priesthood </a:t>
            </a:r>
          </a:p>
          <a:p>
            <a:pPr algn="ctr"/>
            <a:r>
              <a:rPr lang="en-US" sz="2100" dirty="0">
                <a:solidFill>
                  <a:srgbClr val="00B0F0"/>
                </a:solidFill>
                <a:latin typeface="Arial Narrow" pitchFamily="34" charset="0"/>
                <a:ea typeface="Tahoma" pitchFamily="34" charset="0"/>
                <a:cs typeface="Times New Roman" pitchFamily="18" charset="0"/>
              </a:rPr>
              <a:t>of the Old Testament with the </a:t>
            </a:r>
          </a:p>
          <a:p>
            <a:pPr algn="ctr"/>
            <a:r>
              <a:rPr lang="en-US" sz="2100" dirty="0">
                <a:solidFill>
                  <a:srgbClr val="00B0F0"/>
                </a:solidFill>
                <a:latin typeface="Arial Narrow" pitchFamily="34" charset="0"/>
                <a:ea typeface="Tahoma" pitchFamily="34" charset="0"/>
                <a:cs typeface="Times New Roman" pitchFamily="18" charset="0"/>
              </a:rPr>
              <a:t>priesthood of Jesus.</a:t>
            </a:r>
          </a:p>
        </p:txBody>
      </p:sp>
      <p:pic>
        <p:nvPicPr>
          <p:cNvPr id="10" name="Picture 2" descr="D:\web photo\lession 9\2\Pope Ben Baptism_Of_Child.jpg"/>
          <p:cNvPicPr>
            <a:picLocks noChangeAspect="1" noChangeArrowheads="1"/>
          </p:cNvPicPr>
          <p:nvPr/>
        </p:nvPicPr>
        <p:blipFill>
          <a:blip r:embed="rId2" cstate="print"/>
          <a:srcRect/>
          <a:stretch>
            <a:fillRect/>
          </a:stretch>
        </p:blipFill>
        <p:spPr bwMode="auto">
          <a:xfrm>
            <a:off x="5486400" y="990600"/>
            <a:ext cx="3317939" cy="2209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2059662"/>
            <a:ext cx="8458200" cy="4493538"/>
          </a:xfrm>
          <a:prstGeom prst="rect">
            <a:avLst/>
          </a:prstGeom>
          <a:noFill/>
        </p:spPr>
        <p:txBody>
          <a:bodyPr wrap="square" rtlCol="0">
            <a:spAutoFit/>
          </a:bodyPr>
          <a:lstStyle/>
          <a:p>
            <a:pPr algn="just"/>
            <a:r>
              <a:rPr lang="en-US" sz="2600" dirty="0">
                <a:latin typeface="Arial Narrow" pitchFamily="34" charset="0"/>
                <a:cs typeface="Times New Roman" pitchFamily="18" charset="0"/>
              </a:rPr>
              <a:t>	God selects some people and appoints them especially for his service. Jesus makes them share his mission of leading, teaching, and sanctifying the people of God.  </a:t>
            </a:r>
          </a:p>
          <a:p>
            <a:pPr algn="just"/>
            <a:r>
              <a:rPr lang="en-US" sz="2600" dirty="0">
                <a:latin typeface="Arial Narrow" pitchFamily="34" charset="0"/>
                <a:cs typeface="Times New Roman" pitchFamily="18" charset="0"/>
              </a:rPr>
              <a:t>	</a:t>
            </a:r>
            <a:r>
              <a:rPr lang="en-US" sz="2600" dirty="0">
                <a:solidFill>
                  <a:srgbClr val="FF0000"/>
                </a:solidFill>
                <a:latin typeface="Arial Narrow" pitchFamily="34" charset="0"/>
                <a:cs typeface="Times New Roman" pitchFamily="18" charset="0"/>
              </a:rPr>
              <a:t>Jesus selected them and authorized them to proclaim the message, to heal the sick, and to cast out demons.</a:t>
            </a:r>
            <a:r>
              <a:rPr lang="en-US" sz="2600" dirty="0">
                <a:latin typeface="Arial Narrow" pitchFamily="34" charset="0"/>
                <a:cs typeface="Times New Roman" pitchFamily="18" charset="0"/>
              </a:rPr>
              <a:t> (Mk  3:14-15).  </a:t>
            </a:r>
          </a:p>
          <a:p>
            <a:pPr algn="just"/>
            <a:r>
              <a:rPr lang="en-US" sz="2600" dirty="0">
                <a:latin typeface="Arial Narrow" pitchFamily="34" charset="0"/>
                <a:cs typeface="Times New Roman" pitchFamily="18" charset="0"/>
              </a:rPr>
              <a:t>	Thus , he  gave  the disciples authority to reach the fruits of salvation he secured, through the paschal mysteries, to the future generations. He gifted them with the Holy Spirit and strengthened them. This same mission, now, he has entrusted to the bishops, the successors of the apostles, and their assistant ministers, the priests and the deacons. </a:t>
            </a:r>
            <a:endParaRPr lang="en-US" sz="2600" dirty="0">
              <a:solidFill>
                <a:srgbClr val="FF0000"/>
              </a:solidFill>
              <a:latin typeface="Arial Narrow" pitchFamily="34" charset="0"/>
              <a:cs typeface="Times New Roman" pitchFamily="18" charset="0"/>
            </a:endParaRPr>
          </a:p>
        </p:txBody>
      </p:sp>
      <p:sp>
        <p:nvSpPr>
          <p:cNvPr id="5" name="TextBox 4"/>
          <p:cNvSpPr txBox="1"/>
          <p:nvPr/>
        </p:nvSpPr>
        <p:spPr>
          <a:xfrm>
            <a:off x="3048000" y="583049"/>
            <a:ext cx="6096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MINISTERIAL PRIESTHOOD</a:t>
            </a:r>
            <a:endParaRPr lang="en-US" sz="2500" b="1" dirty="0">
              <a:solidFill>
                <a:srgbClr val="FF00FF"/>
              </a:solidFill>
              <a:latin typeface="Cooper Std Black" pitchFamily="18" charset="0"/>
              <a:cs typeface="Times New Roman" pitchFamily="18" charset="0"/>
            </a:endParaRPr>
          </a:p>
        </p:txBody>
      </p:sp>
      <p:pic>
        <p:nvPicPr>
          <p:cNvPr id="8" name="Picture 2"/>
          <p:cNvPicPr>
            <a:picLocks noChangeAspect="1" noChangeArrowheads="1"/>
          </p:cNvPicPr>
          <p:nvPr/>
        </p:nvPicPr>
        <p:blipFill>
          <a:blip r:embed="rId2" cstate="print"/>
          <a:srcRect/>
          <a:stretch>
            <a:fillRect/>
          </a:stretch>
        </p:blipFill>
        <p:spPr bwMode="auto">
          <a:xfrm>
            <a:off x="152400" y="116040"/>
            <a:ext cx="3048000" cy="194136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E:\malayattor.jpg"/>
          <p:cNvPicPr>
            <a:picLocks noChangeAspect="1" noChangeArrowheads="1"/>
          </p:cNvPicPr>
          <p:nvPr/>
        </p:nvPicPr>
        <p:blipFill>
          <a:blip r:embed="rId2" cstate="print"/>
          <a:srcRect l="15254" t="2254" r="20339" b="60551"/>
          <a:stretch>
            <a:fillRect/>
          </a:stretch>
        </p:blipFill>
        <p:spPr bwMode="auto">
          <a:xfrm>
            <a:off x="381000" y="2590800"/>
            <a:ext cx="2895600" cy="2514600"/>
          </a:xfrm>
          <a:prstGeom prst="rect">
            <a:avLst/>
          </a:prstGeom>
          <a:ln>
            <a:solidFill>
              <a:schemeClr val="accent1"/>
            </a:solidFill>
          </a:ln>
          <a:effectLst/>
        </p:spPr>
      </p:pic>
      <p:sp>
        <p:nvSpPr>
          <p:cNvPr id="7" name="TextBox 6"/>
          <p:cNvSpPr txBox="1"/>
          <p:nvPr/>
        </p:nvSpPr>
        <p:spPr>
          <a:xfrm>
            <a:off x="228600" y="1436638"/>
            <a:ext cx="8610600" cy="115416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Wherever the disciples preached the gospel, they appointed the priests as their co-workers and ordered them to be vigilant to tend the flock of God.</a:t>
            </a: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CO-WORKERS OF THE DISCIPLES</a:t>
            </a:r>
            <a:endParaRPr lang="en-US" sz="2500" b="1" dirty="0">
              <a:solidFill>
                <a:srgbClr val="FF00FF"/>
              </a:solidFill>
              <a:latin typeface="Cooper Std Black" pitchFamily="18" charset="0"/>
              <a:cs typeface="Times New Roman" pitchFamily="18" charset="0"/>
            </a:endParaRPr>
          </a:p>
        </p:txBody>
      </p:sp>
      <p:sp>
        <p:nvSpPr>
          <p:cNvPr id="6" name="TextBox 5"/>
          <p:cNvSpPr txBox="1"/>
          <p:nvPr/>
        </p:nvSpPr>
        <p:spPr>
          <a:xfrm>
            <a:off x="3581400" y="2438400"/>
            <a:ext cx="54864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t>
            </a:r>
            <a:r>
              <a:rPr lang="en-US" sz="2300" dirty="0">
                <a:solidFill>
                  <a:srgbClr val="00B0F0"/>
                </a:solidFill>
                <a:latin typeface="Arial Narrow" pitchFamily="34" charset="0"/>
                <a:cs typeface="Times New Roman" pitchFamily="18" charset="0"/>
              </a:rPr>
              <a:t>The apostles ordained their assistant ministers 'laying hands on them'.</a:t>
            </a:r>
            <a:r>
              <a:rPr lang="en-US" sz="2300" dirty="0">
                <a:latin typeface="Arial Narrow" pitchFamily="34" charset="0"/>
                <a:cs typeface="Times New Roman" pitchFamily="18" charset="0"/>
              </a:rPr>
              <a:t> St. Paul says to Timothy, </a:t>
            </a:r>
            <a:r>
              <a:rPr lang="en-US" sz="2300" dirty="0">
                <a:solidFill>
                  <a:srgbClr val="FF0000"/>
                </a:solidFill>
                <a:latin typeface="Arial Narrow" pitchFamily="34" charset="0"/>
                <a:cs typeface="Times New Roman" pitchFamily="18" charset="0"/>
              </a:rPr>
              <a:t>“.. I remind you to rekindle the gift of God that is within you through the laying on of my hands</a:t>
            </a:r>
            <a:r>
              <a:rPr lang="en-US" sz="2300" dirty="0">
                <a:latin typeface="Arial Narrow" pitchFamily="34" charset="0"/>
                <a:cs typeface="Times New Roman" pitchFamily="18" charset="0"/>
              </a:rPr>
              <a:t> (2Tim. 1:7) </a:t>
            </a:r>
            <a:r>
              <a:rPr lang="en-US" sz="2300" dirty="0">
                <a:solidFill>
                  <a:srgbClr val="00B0F0"/>
                </a:solidFill>
                <a:latin typeface="Arial Narrow" pitchFamily="34" charset="0"/>
                <a:cs typeface="Times New Roman" pitchFamily="18" charset="0"/>
              </a:rPr>
              <a:t>The bishops who are successors of the apostles hand over the priesthood through 'the laying on of hands'. </a:t>
            </a:r>
            <a:endParaRPr lang="en-US" sz="2300" dirty="0">
              <a:solidFill>
                <a:srgbClr val="FF0000"/>
              </a:solidFill>
              <a:latin typeface="Arial Narrow" pitchFamily="34" charset="0"/>
              <a:cs typeface="Times New Roman" pitchFamily="18" charset="0"/>
            </a:endParaRPr>
          </a:p>
        </p:txBody>
      </p:sp>
      <p:sp>
        <p:nvSpPr>
          <p:cNvPr id="8" name="TextBox 7"/>
          <p:cNvSpPr txBox="1"/>
          <p:nvPr/>
        </p:nvSpPr>
        <p:spPr>
          <a:xfrm>
            <a:off x="228600" y="5105400"/>
            <a:ext cx="8610600" cy="1508105"/>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most important part of the ministry of the Holy Orders is the prayer of 'laying on of hands'. Priesthood is conferred through this rite of 'laying on of hands' and with the special grace of the Holy Spirit. In the ancient Church, the deacons were ordained through 'laying on of hands'. (Acts. 6: 1-6).</a:t>
            </a:r>
            <a:endParaRPr lang="en-US" sz="2300" dirty="0">
              <a:solidFill>
                <a:srgbClr val="FF0000"/>
              </a:solidFill>
              <a:latin typeface="Arial Narrow" pitchFamily="34"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p:cTn id="25"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6" grpId="0" build="p"/>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3459301"/>
            <a:ext cx="88392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There are two prayers during imposition of hands in the ordination service of the Syro-Malabar liturgy. In the first  prayer of imposition, the bishop prays thus: “ Lord, true to the apostolic tradition entrusted upon us, through the laying on of hands, I am presenting this humble servant in front of you so as to be a selected priest of your Church. May the grace of the Holy Spirit descend upon him, and with the mercy and blessings of your only Son, he may become mature enough to execute the ministry of priesthood in all perfection”. </a:t>
            </a:r>
          </a:p>
        </p:txBody>
      </p:sp>
      <p:sp>
        <p:nvSpPr>
          <p:cNvPr id="5" name="TextBox 4"/>
          <p:cNvSpPr txBox="1"/>
          <p:nvPr/>
        </p:nvSpPr>
        <p:spPr>
          <a:xfrm>
            <a:off x="0" y="207258"/>
            <a:ext cx="91440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SUCCESSION OF THE APOSTLES </a:t>
            </a:r>
            <a:r>
              <a:rPr lang="en-US" sz="3500" b="1" dirty="0">
                <a:solidFill>
                  <a:srgbClr val="FF00FF"/>
                </a:solidFill>
                <a:latin typeface="Cooper Std Black" pitchFamily="18" charset="0"/>
                <a:cs typeface="Times New Roman" pitchFamily="18" charset="0"/>
              </a:rPr>
              <a:t>AND</a:t>
            </a:r>
            <a:r>
              <a:rPr lang="en-US" sz="3500" b="1" dirty="0">
                <a:solidFill>
                  <a:srgbClr val="FF00FF"/>
                </a:solidFill>
                <a:latin typeface="Cooper Std Black" pitchFamily="18" charset="0"/>
                <a:cs typeface="Times New Roman" pitchFamily="18" charset="0"/>
              </a:rPr>
              <a:t> </a:t>
            </a:r>
          </a:p>
          <a:p>
            <a:pPr algn="ctr"/>
            <a:r>
              <a:rPr lang="en-US" sz="3500" b="1" dirty="0">
                <a:solidFill>
                  <a:srgbClr val="FF00FF"/>
                </a:solidFill>
                <a:latin typeface="Cooper Std Black" pitchFamily="18" charset="0"/>
                <a:cs typeface="Times New Roman" pitchFamily="18" charset="0"/>
              </a:rPr>
              <a:t>THE GRACE OF THE HOLY SPIRIT</a:t>
            </a:r>
            <a:endParaRPr lang="en-US" sz="3500" b="1" dirty="0">
              <a:solidFill>
                <a:srgbClr val="FF00FF"/>
              </a:solidFill>
              <a:latin typeface="Cooper Std Black" pitchFamily="18" charset="0"/>
              <a:cs typeface="Times New Roman" pitchFamily="18" charset="0"/>
            </a:endParaRPr>
          </a:p>
        </p:txBody>
      </p:sp>
      <p:pic>
        <p:nvPicPr>
          <p:cNvPr id="8" name="Picture 2" descr="C:\Users\user\Desktop\image.jpg"/>
          <p:cNvPicPr>
            <a:picLocks noChangeAspect="1" noChangeArrowheads="1"/>
          </p:cNvPicPr>
          <p:nvPr/>
        </p:nvPicPr>
        <p:blipFill>
          <a:blip r:embed="rId2" cstate="print"/>
          <a:srcRect/>
          <a:stretch>
            <a:fillRect/>
          </a:stretch>
        </p:blipFill>
        <p:spPr bwMode="auto">
          <a:xfrm>
            <a:off x="3581400" y="1905000"/>
            <a:ext cx="1930400" cy="1447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1418</TotalTime>
  <Words>306</Words>
  <Application>Microsoft Office PowerPoint</Application>
  <PresentationFormat>On-screen Show (4:3)</PresentationFormat>
  <Paragraphs>90</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LET US READ AND MEDITATE  THE WORD OF GOD </vt:lpstr>
      <vt:lpstr>A Verse to Remember</vt:lpstr>
      <vt:lpstr>Let us Pray</vt:lpstr>
      <vt:lpstr>My Resolution</vt:lpstr>
      <vt:lpstr>Teachings of the Fathers of the Church </vt:lpstr>
      <vt:lpstr>Questions</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353</cp:revision>
  <dcterms:created xsi:type="dcterms:W3CDTF">2009-12-14T09:57:33Z</dcterms:created>
  <dcterms:modified xsi:type="dcterms:W3CDTF">2015-10-23T06:17:25Z</dcterms:modified>
</cp:coreProperties>
</file>